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Robot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3" roundtripDataSignature="AMtx7mhpRLuqsDuetfXt2+JlG76yqNIy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5.xml"/><Relationship Id="rId63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loginom.ru/articles/attribute.html" TargetMode="External"/><Relationship Id="rId3" Type="http://schemas.openxmlformats.org/officeDocument/2006/relationships/hyperlink" Target="https://wiki.loginom.ru/articles/mean-square-deviation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4be30c420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304be30c420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g304be30c420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40ea14037b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40ea14037b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g340ea14037b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4be30c420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04be30c420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g304be30c420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04be30c420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04be30c420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g304be30c420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4be30c420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304be30c420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g304be30c420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10de72d99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410de72d99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g3410de72d99_0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4be30c420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304be30c420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g304be30c420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4be30c420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304be30c420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g304be30c420_0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4be30c420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04be30c420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g304be30c420_0_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4be30c420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304be30c420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g304be30c420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eac831452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33eac831452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g33eac831452_3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4be30c420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304be30c420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g304be30c420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04be30c420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04be30c420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g304be30c420_0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4be30c420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304be30c420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g304be30c420_0_1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04be30c420_0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304be30c420_0_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g304be30c420_0_2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04be30c420_0_3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304be30c420_0_3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g304be30c420_0_3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4be30c420_0_3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304be30c420_0_3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g304be30c420_0_3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04be30c420_0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304be30c420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g304be30c420_0_2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04be30c420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304be30c420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g304be30c420_0_2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04be30c420_0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304be30c420_0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g304be30c420_0_2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04be30c420_0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304be30c420_0_2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g304be30c420_0_2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04be30c420_0_3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304be30c420_0_3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g304be30c420_0_3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04be30c420_0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304be30c420_0_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g304be30c420_0_3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04be30c420_0_4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304be30c420_0_4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g304be30c420_0_4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04be30c420_0_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304be30c420_0_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g304be30c420_0_3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04be30c420_0_4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304be30c420_0_4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g304be30c420_0_4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04be30c420_0_4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304be30c420_0_4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4" name="Google Shape;554;g304be30c420_0_4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04be30c420_0_4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304be30c420_0_4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g304be30c420_0_4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04be30c420_0_4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304be30c420_0_4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g304be30c420_0_4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04be30c420_0_4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304be30c420_0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g304be30c420_0_4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04be30c420_0_4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304be30c420_0_4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g304be30c420_0_4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04be30c420_0_5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g304be30c420_0_5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" name="Google Shape;630;g304be30c420_0_5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04be30c420_0_5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304be30c420_0_5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5" name="Google Shape;645;g304be30c420_0_5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42fa18a36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342fa18a36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g342fa18a36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04be30c420_0_5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g304be30c420_0_5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9" name="Google Shape;679;g304be30c420_0_5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04be30c420_0_5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304be30c420_0_5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4" name="Google Shape;694;g304be30c420_0_5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04be30c420_0_5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304be30c420_0_5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g304be30c420_0_5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04be30c420_0_6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g304be30c420_0_6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g304be30c420_0_6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04be30c420_0_6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g304be30c420_0_6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g304be30c420_0_6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04be30c420_0_6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304be30c420_0_6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7" name="Google Shape;757;g304be30c420_0_6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04be30c420_0_6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304be30c420_0_6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g304be30c420_0_6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32c3b9b15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3332c3b9b15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g3332c3b9b15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04be30c420_0_6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304be30c420_0_6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g304be30c420_0_6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04be30c420_0_6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g304be30c420_0_6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g304be30c420_0_6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04be30c420_0_6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g304be30c420_0_6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5" name="Google Shape;815;g304be30c420_0_6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04be30c420_0_7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g304be30c420_0_7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g304be30c420_0_7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4be30c420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304be30c420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g304be30c420_0_1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4be30c420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04be30c420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g304be30c420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0ea14037b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40ea14037b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g340ea14037b_0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4be30c420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304be30c420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A4D"/>
              </a:buClr>
              <a:buSzPts val="1200"/>
              <a:buFont typeface="Arial"/>
              <a:buChar char="•"/>
            </a:pPr>
            <a:r>
              <a:rPr b="1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Нормализация.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A4D"/>
                </a:solidFill>
                <a:latin typeface="Roboto"/>
                <a:ea typeface="Roboto"/>
                <a:cs typeface="Roboto"/>
                <a:sym typeface="Roboto"/>
              </a:rPr>
              <a:t>В данном случае все значения будут находиться в диапазоне от 0 до 1. Дискретные бинарные значения определяются как 0 и 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Обычно мы </a:t>
            </a:r>
            <a:r>
              <a:rPr b="1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нормализуем</a:t>
            </a:r>
            <a:r>
              <a:rPr b="0" i="0" lang="en-GB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 данные при выполнении некоторого типа анализа, в котором у нас есть несколько переменных, измеряемых в разных масштабах, и мы хотим, чтобы каждая из переменных имела одинаковый диапазон.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Стандартизация позволяет устранить возможное влияние отклонений по какому-либо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признаку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Стандартизация приводит все исходные значения набора данных, независимо от их начальных распределений и единиц измерения, к набору значений из распределения с нулевым средним и </a:t>
            </a:r>
            <a:r>
              <a:rPr b="0" i="0" lang="en-GB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стандартным отклонением</a:t>
            </a:r>
            <a:r>
              <a:rPr b="0" i="0" lang="en-GB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равным 1.</a:t>
            </a:r>
            <a:endParaRPr b="0" i="0">
              <a:solidFill>
                <a:srgbClr val="333A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g304be30c420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4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2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hyperlink" Target="https://www.kaggle.com/l1ghtsource" TargetMode="External"/><Relationship Id="rId6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hyperlink" Target="https://education.yandex.ru/handbook/ml/article/svyortochnye-nejroseti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5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51.png"/><Relationship Id="rId6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37.jpg"/><Relationship Id="rId5" Type="http://schemas.openxmlformats.org/officeDocument/2006/relationships/image" Target="../media/image38.png"/><Relationship Id="rId6" Type="http://schemas.openxmlformats.org/officeDocument/2006/relationships/image" Target="../media/image40.jpg"/><Relationship Id="rId7" Type="http://schemas.openxmlformats.org/officeDocument/2006/relationships/image" Target="../media/image48.png"/><Relationship Id="rId8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5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hyperlink" Target="https://www.kaggle.com/competitions/birdclef-2025" TargetMode="External"/><Relationship Id="rId6" Type="http://schemas.openxmlformats.org/officeDocument/2006/relationships/image" Target="../media/image50.png"/><Relationship Id="rId7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Графика, линия, Красочность, снимок экрана&#10;&#10;Автоматически созданное описание" id="61" name="Google Shape;6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803" y="120550"/>
            <a:ext cx="7033956" cy="39545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62" name="Google Shape;6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5930" y="3954519"/>
            <a:ext cx="4420880" cy="547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63" name="Google Shape;6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630074" y="3932169"/>
            <a:ext cx="4420880" cy="5470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"/>
          <p:cNvSpPr txBox="1"/>
          <p:nvPr/>
        </p:nvSpPr>
        <p:spPr>
          <a:xfrm>
            <a:off x="813725" y="4098725"/>
            <a:ext cx="58668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Лекция </a:t>
            </a:r>
            <a:r>
              <a:rPr b="1" lang="en-GB" sz="1800">
                <a:solidFill>
                  <a:schemeClr val="dk1"/>
                </a:solidFill>
              </a:rPr>
              <a:t>3</a:t>
            </a:r>
            <a:r>
              <a:rPr b="1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GB" sz="1800">
                <a:solidFill>
                  <a:schemeClr val="dk1"/>
                </a:solidFill>
              </a:rPr>
              <a:t>CV Начало 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</a:rPr>
              <a:t>Сверточные Нейронные Сети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4be30c420_0_36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191" name="Google Shape;191;g304be30c420_0_3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92" name="Google Shape;192;g304be30c420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93" name="Google Shape;193;g304be30c420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94" name="Google Shape;194;g304be30c420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304be30c420_0_36"/>
          <p:cNvSpPr txBox="1"/>
          <p:nvPr/>
        </p:nvSpPr>
        <p:spPr>
          <a:xfrm>
            <a:off x="931275" y="521975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Применим старые знания. MLP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304be30c420_0_36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304be30c420_0_36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304be30c420_0_36"/>
          <p:cNvSpPr txBox="1"/>
          <p:nvPr/>
        </p:nvSpPr>
        <p:spPr>
          <a:xfrm>
            <a:off x="514100" y="1495650"/>
            <a:ext cx="81081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900"/>
              <a:t>Минусы такого подхода:</a:t>
            </a:r>
            <a:endParaRPr b="1" sz="1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900"/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GB" sz="1900"/>
              <a:t>Слишком много нейронов в одном слое</a:t>
            </a:r>
            <a:endParaRPr sz="1900"/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GB" sz="1900"/>
              <a:t>Теряем пространственные отношения</a:t>
            </a:r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0ea14037b_0_107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205" name="Google Shape;205;g340ea14037b_0_10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06" name="Google Shape;206;g340ea14037b_0_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07" name="Google Shape;207;g340ea14037b_0_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08" name="Google Shape;208;g340ea14037b_0_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40ea14037b_0_107"/>
          <p:cNvSpPr txBox="1"/>
          <p:nvPr/>
        </p:nvSpPr>
        <p:spPr>
          <a:xfrm>
            <a:off x="931275" y="521975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ImageNet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340ea14037b_0_107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340ea14037b_0_107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340ea14037b_0_107"/>
          <p:cNvSpPr txBox="1"/>
          <p:nvPr/>
        </p:nvSpPr>
        <p:spPr>
          <a:xfrm>
            <a:off x="6550975" y="1259550"/>
            <a:ext cx="2458800" cy="26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  <p:pic>
        <p:nvPicPr>
          <p:cNvPr id="213" name="Google Shape;213;g340ea14037b_0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24" y="1193400"/>
            <a:ext cx="5569251" cy="39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4be30c420_0_81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220" name="Google Shape;220;g304be30c420_0_8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21" name="Google Shape;221;g304be30c420_0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22" name="Google Shape;222;g304be30c420_0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23" name="Google Shape;223;g304be30c420_0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304be30c420_0_81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Одномерная свертка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304be30c420_0_81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304be30c420_0_81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g304be30c420_0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100" y="1681338"/>
            <a:ext cx="734377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04be30c420_0_95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234" name="Google Shape;234;g304be30c420_0_9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35" name="Google Shape;235;g304be30c420_0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36" name="Google Shape;236;g304be30c420_0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37" name="Google Shape;237;g304be30c420_0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04be30c420_0_95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Двумерная свертка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304be30c420_0_95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304be30c420_0_95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304be30c420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4425" y="1480850"/>
            <a:ext cx="691515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4be30c420_0_65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248" name="Google Shape;248;g304be30c420_0_6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49" name="Google Shape;249;g304be30c420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50" name="Google Shape;250;g304be30c420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51" name="Google Shape;251;g304be30c420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04be30c420_0_65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Параметры свертки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304be30c420_0_65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304be30c420_0_65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304be30c420_0_65"/>
          <p:cNvSpPr txBox="1"/>
          <p:nvPr/>
        </p:nvSpPr>
        <p:spPr>
          <a:xfrm>
            <a:off x="349650" y="1431750"/>
            <a:ext cx="80463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GB" sz="1900"/>
              <a:t>Размер ядра (kernel size)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GB" sz="1900"/>
              <a:t>Шаг (stride)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GB" sz="1900"/>
              <a:t>Отступ (padding)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GB" sz="1900"/>
              <a:t>Дилатация (dilation)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10de72d99_0_113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262" name="Google Shape;262;g3410de72d99_0_113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63" name="Google Shape;263;g3410de72d99_0_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64" name="Google Shape;264;g3410de72d99_0_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65" name="Google Shape;265;g3410de72d99_0_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410de72d99_0_113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Свертка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3410de72d99_0_113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410de72d99_0_113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g3410de72d99_0_113" title="convolution-example-matrix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963" y="1376099"/>
            <a:ext cx="6471725" cy="364032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4be30c420_0_51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276" name="Google Shape;276;g304be30c420_0_5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77" name="Google Shape;277;g304be30c420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78" name="Google Shape;278;g304be30c420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79" name="Google Shape;279;g304be30c420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304be30c420_0_51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Свертка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304be30c420_0_51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304be30c420_0_51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g304be30c420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863" y="1519538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4be30c420_0_188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290" name="Google Shape;290;g304be30c420_0_188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91" name="Google Shape;291;g304be30c420_0_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92" name="Google Shape;292;g304be30c420_0_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293" name="Google Shape;293;g304be30c420_0_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304be30c420_0_188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Padding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304be30c420_0_188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304be30c420_0_188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g304be30c420_0_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400" y="1417412"/>
            <a:ext cx="6565200" cy="347667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04be30c420_0_203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304" name="Google Shape;304;g304be30c420_0_203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05" name="Google Shape;305;g304be30c420_0_2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06" name="Google Shape;306;g304be30c420_0_2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07" name="Google Shape;307;g304be30c420_0_2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304be30c420_0_203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Dilation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304be30c420_0_203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304be30c420_0_203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g304be30c420_0_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6972" y="1371359"/>
            <a:ext cx="6830050" cy="356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4be30c420_0_128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318" name="Google Shape;318;g304be30c420_0_128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19" name="Google Shape;319;g304be30c420_0_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20" name="Google Shape;320;g304be30c420_0_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21" name="Google Shape;321;g304be30c420_0_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304be30c420_0_128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Как посчитать размер изображения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304be30c420_0_128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304be30c420_0_128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25" name="Google Shape;325;g304be30c420_0_128"/>
          <p:cNvSpPr txBox="1"/>
          <p:nvPr/>
        </p:nvSpPr>
        <p:spPr>
          <a:xfrm>
            <a:off x="265800" y="1336600"/>
            <a:ext cx="50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</a:t>
            </a:r>
            <a:r>
              <a:rPr lang="en-GB"/>
              <a:t>z</a:t>
            </a:r>
            <a:r>
              <a:rPr lang="en-GB"/>
              <a:t> = [(source_size - ker_size + 2 * padding) / stride] + 1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326" name="Google Shape;326;g304be30c420_0_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8463" y="1856200"/>
            <a:ext cx="4147075" cy="299511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3eac831452_3_1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71" name="Google Shape;71;g33eac831452_3_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72" name="Google Shape;72;g33eac831452_3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73" name="Google Shape;73;g33eac831452_3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74" name="Google Shape;74;g33eac831452_3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33eac831452_3_1"/>
          <p:cNvSpPr txBox="1"/>
          <p:nvPr/>
        </p:nvSpPr>
        <p:spPr>
          <a:xfrm>
            <a:off x="931275" y="521975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0" i="0" lang="en-GB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Ссылка</a:t>
            </a:r>
            <a:r>
              <a:rPr b="1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33eac831452_3_1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33eac831452_3_1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g33eac831452_3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9750" y="1387500"/>
            <a:ext cx="7229650" cy="35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4be30c420_0_109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333" name="Google Shape;333;g304be30c420_0_10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34" name="Google Shape;334;g304be30c420_0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35" name="Google Shape;335;g304be30c420_0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36" name="Google Shape;336;g304be30c420_0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304be30c420_0_109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Свертка цветных изображений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304be30c420_0_109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304be30c420_0_109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40" name="Google Shape;340;g304be30c420_0_109"/>
          <p:cNvSpPr txBox="1"/>
          <p:nvPr/>
        </p:nvSpPr>
        <p:spPr>
          <a:xfrm>
            <a:off x="265800" y="1336600"/>
            <a:ext cx="4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Цветное (RGB) изображение трехмерное (h*w*3)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341" name="Google Shape;341;g304be30c420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800" y="2033523"/>
            <a:ext cx="7624051" cy="27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04be30c420_0_142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348" name="Google Shape;348;g304be30c420_0_14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49" name="Google Shape;349;g304be30c420_0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50" name="Google Shape;350;g304be30c420_0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51" name="Google Shape;351;g304be30c420_0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304be30c420_0_142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Что делает свертка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304be30c420_0_142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304be30c420_0_142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55" name="Google Shape;355;g304be30c420_0_142"/>
          <p:cNvSpPr txBox="1"/>
          <p:nvPr/>
        </p:nvSpPr>
        <p:spPr>
          <a:xfrm>
            <a:off x="265800" y="1336600"/>
            <a:ext cx="832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g304be30c420_0_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5648" y="2081650"/>
            <a:ext cx="4541700" cy="289465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04be30c420_0_158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363" name="Google Shape;363;g304be30c420_0_158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64" name="Google Shape;364;g304be30c420_0_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65" name="Google Shape;365;g304be30c420_0_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66" name="Google Shape;366;g304be30c420_0_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304be30c420_0_158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Что делает свертка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304be30c420_0_158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304be30c420_0_158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70" name="Google Shape;370;g304be30c420_0_158"/>
          <p:cNvSpPr txBox="1"/>
          <p:nvPr/>
        </p:nvSpPr>
        <p:spPr>
          <a:xfrm>
            <a:off x="265800" y="1336600"/>
            <a:ext cx="832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После получения карт активаций, мы </a:t>
            </a:r>
            <a:r>
              <a:rPr b="1" lang="en-GB"/>
              <a:t>развернем все карты в векторы, сконкатенируем</a:t>
            </a:r>
            <a:r>
              <a:rPr lang="en-GB"/>
              <a:t> и подадим на вход полносвязной сети</a:t>
            </a:r>
            <a:endParaRPr/>
          </a:p>
        </p:txBody>
      </p:sp>
      <p:pic>
        <p:nvPicPr>
          <p:cNvPr id="371" name="Google Shape;371;g304be30c420_0_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7575" y="1952200"/>
            <a:ext cx="6788826" cy="302167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04be30c420_0_247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378" name="Google Shape;378;g304be30c420_0_24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79" name="Google Shape;379;g304be30c420_0_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80" name="Google Shape;380;g304be30c420_0_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81" name="Google Shape;381;g304be30c420_0_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304be30c420_0_247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Пулинг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304be30c420_0_247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304be30c420_0_247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85" name="Google Shape;385;g304be30c420_0_247"/>
          <p:cNvSpPr txBox="1"/>
          <p:nvPr/>
        </p:nvSpPr>
        <p:spPr>
          <a:xfrm>
            <a:off x="265800" y="1336600"/>
            <a:ext cx="832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Агрегация, чаще всего используется для уменьшения размерности. Не имеет параметров.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Виды: max_pooling, avg_pooling, …</a:t>
            </a:r>
            <a:endParaRPr/>
          </a:p>
        </p:txBody>
      </p:sp>
      <p:pic>
        <p:nvPicPr>
          <p:cNvPr id="386" name="Google Shape;386;g304be30c420_0_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6450" y="2181500"/>
            <a:ext cx="49911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04be30c420_0_355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393" name="Google Shape;393;g304be30c420_0_35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94" name="Google Shape;394;g304be30c420_0_3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95" name="Google Shape;395;g304be30c420_0_3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396" name="Google Shape;396;g304be30c420_0_3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304be30c420_0_355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Сверточная нейросеть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304be30c420_0_355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304be30c420_0_355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00" name="Google Shape;400;g304be30c420_0_355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g304be30c420_0_3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8600" y="1444063"/>
            <a:ext cx="5572449" cy="34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04be30c420_0_372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408" name="Google Shape;408;g304be30c420_0_37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09" name="Google Shape;409;g304be30c420_0_3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10" name="Google Shape;410;g304be30c420_0_3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11" name="Google Shape;411;g304be30c420_0_3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304be30c420_0_372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Ядро свертки - обучаемый параметр 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304be30c420_0_372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304be30c420_0_372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15" name="Google Shape;415;g304be30c420_0_372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g304be30c420_0_3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263" y="1431751"/>
            <a:ext cx="7659475" cy="354405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04be30c420_0_263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423" name="Google Shape;423;g304be30c420_0_263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24" name="Google Shape;424;g304be30c420_0_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25" name="Google Shape;425;g304be30c420_0_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26" name="Google Shape;426;g304be30c420_0_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304be30c420_0_263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Как считать градиенты?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304be30c420_0_263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304be30c420_0_263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30" name="Google Shape;430;g304be30c420_0_263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g304be30c420_0_2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6488" y="1255888"/>
            <a:ext cx="5196674" cy="379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04be30c420_0_217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438" name="Google Shape;438;g304be30c420_0_21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39" name="Google Shape;439;g304be30c420_0_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40" name="Google Shape;440;g304be30c420_0_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41" name="Google Shape;441;g304be30c420_0_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04be30c420_0_217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Как считать градиенты?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304be30c420_0_217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304be30c420_0_217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45" name="Google Shape;445;g304be30c420_0_217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g304be30c420_0_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3163" y="1591150"/>
            <a:ext cx="5054175" cy="305017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04be30c420_0_279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453" name="Google Shape;453;g304be30c420_0_27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54" name="Google Shape;454;g304be30c420_0_2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55" name="Google Shape;455;g304be30c420_0_2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56" name="Google Shape;456;g304be30c420_0_2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304be30c420_0_279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Как считать градиенты?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304be30c420_0_279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304be30c420_0_279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60" name="Google Shape;460;g304be30c420_0_279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g304be30c420_0_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8250" y="1909950"/>
            <a:ext cx="66675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04be30c420_0_294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468" name="Google Shape;468;g304be30c420_0_294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69" name="Google Shape;469;g304be30c420_0_2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70" name="Google Shape;470;g304be30c420_0_2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71" name="Google Shape;471;g304be30c420_0_2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304be30c420_0_294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Как считать градиенты?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304be30c420_0_294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304be30c420_0_294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75" name="Google Shape;475;g304be30c420_0_294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g304be30c420_0_2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0247" y="1336588"/>
            <a:ext cx="3683501" cy="367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85" name="Google Shape;85;p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86" name="Google Shape;8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87" name="Google Shape;8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88" name="Google Shape;8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"/>
          <p:cNvSpPr txBox="1"/>
          <p:nvPr/>
        </p:nvSpPr>
        <p:spPr>
          <a:xfrm>
            <a:off x="931275" y="521975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0" i="0" lang="en-GB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 лектор</a:t>
            </a:r>
            <a:r>
              <a:rPr lang="en-GB" sz="2100">
                <a:solidFill>
                  <a:schemeClr val="dk1"/>
                </a:solidFill>
              </a:rPr>
              <a:t>е</a:t>
            </a:r>
            <a:r>
              <a:rPr b="1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349650" y="1404075"/>
            <a:ext cx="63243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rPr lang="en-GB" sz="1800">
                <a:solidFill>
                  <a:schemeClr val="lt1"/>
                </a:solidFill>
              </a:rPr>
              <a:t>Кирилл, tg: @polnostju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rPr lang="en-GB" sz="1800">
                <a:solidFill>
                  <a:schemeClr val="lt1"/>
                </a:solidFill>
              </a:rPr>
              <a:t>Чуток каглю: </a:t>
            </a:r>
            <a:r>
              <a:rPr lang="en-GB" sz="1800" u="sng">
                <a:solidFill>
                  <a:schemeClr val="hlink"/>
                </a:solidFill>
                <a:hlinkClick r:id="rId5"/>
              </a:rPr>
              <a:t>https://www.kaggle.com/l1ghtsource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GB" sz="1800">
                <a:solidFill>
                  <a:schemeClr val="lt1"/>
                </a:solidFill>
              </a:rPr>
              <a:t>DL @ SBER AI</a:t>
            </a:r>
            <a:endParaRPr sz="18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7462250" y="4763375"/>
            <a:ext cx="1522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900">
                <a:solidFill>
                  <a:schemeClr val="lt1"/>
                </a:solidFill>
              </a:rPr>
              <a:t>*и еще 18 других сорев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2651" y="2661825"/>
            <a:ext cx="3153101" cy="210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04be30c420_0_339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483" name="Google Shape;483;g304be30c420_0_33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84" name="Google Shape;484;g304be30c420_0_3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85" name="Google Shape;485;g304be30c420_0_3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86" name="Google Shape;486;g304be30c420_0_3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04be30c420_0_339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Как считать градиенты?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304be30c420_0_339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304be30c420_0_339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						    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 ̶н̶е̶т̶р̶у̶д̶н̶о̶ </a:t>
            </a:r>
            <a:r>
              <a:rPr lang="en-GB" sz="1900"/>
              <a:t>трудно не заметить, что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lang="en-GB"/>
              <a:t>* вывод формул: </a:t>
            </a:r>
            <a:r>
              <a:rPr lang="en-GB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https://education.yandex.ru/handbook/ml/article/svyortochnye-nejroseti</a:t>
            </a:r>
            <a:endParaRPr sz="1900"/>
          </a:p>
        </p:txBody>
      </p:sp>
      <p:sp>
        <p:nvSpPr>
          <p:cNvPr id="490" name="Google Shape;490;g304be30c420_0_339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04be30c420_0_310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497" name="Google Shape;497;g304be30c420_0_310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98" name="Google Shape;498;g304be30c420_0_3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499" name="Google Shape;499;g304be30c420_0_3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00" name="Google Shape;500;g304be30c420_0_3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304be30c420_0_310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Как считать градиенты?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304be30c420_0_310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304be30c420_0_310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04" name="Google Shape;504;g304be30c420_0_310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g304be30c420_0_3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9225" y="1431750"/>
            <a:ext cx="610552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04be30c420_0_497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512" name="Google Shape;512;g304be30c420_0_49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13" name="Google Shape;513;g304be30c420_0_4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14" name="Google Shape;514;g304be30c420_0_4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15" name="Google Shape;515;g304be30c420_0_4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304be30c420_0_497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Архитектуры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304be30c420_0_497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304be30c420_0_497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19" name="Google Shape;519;g304be30c420_0_497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g304be30c420_0_4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1313" y="1346161"/>
            <a:ext cx="3370374" cy="361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04be30c420_0_387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527" name="Google Shape;527;g304be30c420_0_38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28" name="Google Shape;528;g304be30c420_0_3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29" name="Google Shape;529;g304be30c420_0_3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30" name="Google Shape;530;g304be30c420_0_3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304be30c420_0_387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LeNet-5 (1995)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304be30c420_0_387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304be30c420_0_387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34" name="Google Shape;534;g304be30c420_0_387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g304be30c420_0_3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850" y="1675238"/>
            <a:ext cx="8504299" cy="296102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04be30c420_0_402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542" name="Google Shape;542;g304be30c420_0_40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43" name="Google Shape;543;g304be30c420_0_4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44" name="Google Shape;544;g304be30c420_0_4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45" name="Google Shape;545;g304be30c420_0_4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304be30c420_0_402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AlexNet (2012)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304be30c420_0_402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304be30c420_0_402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49" name="Google Shape;549;g304be30c420_0_402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g304be30c420_0_4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5938" y="1336599"/>
            <a:ext cx="7132124" cy="34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4be30c420_0_417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557" name="Google Shape;557;g304be30c420_0_41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58" name="Google Shape;558;g304be30c420_0_4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59" name="Google Shape;559;g304be30c420_0_4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60" name="Google Shape;560;g304be30c420_0_4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304be30c420_0_417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VGG-16 </a:t>
            </a:r>
            <a:r>
              <a:rPr lang="en-GB" sz="2100">
                <a:solidFill>
                  <a:schemeClr val="dk1"/>
                </a:solidFill>
              </a:rPr>
              <a:t>(2014)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304be30c420_0_417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304be30c420_0_417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64" name="Google Shape;564;g304be30c420_0_417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g304be30c420_0_4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1863" y="1431750"/>
            <a:ext cx="6440275" cy="35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04be30c420_0_432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572" name="Google Shape;572;g304be30c420_0_43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73" name="Google Shape;573;g304be30c420_0_4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74" name="Google Shape;574;g304be30c420_0_4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75" name="Google Shape;575;g304be30c420_0_4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304be30c420_0_432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ResNet</a:t>
            </a:r>
            <a:r>
              <a:rPr lang="en-GB" sz="2100">
                <a:solidFill>
                  <a:schemeClr val="dk1"/>
                </a:solidFill>
              </a:rPr>
              <a:t> (2015)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304be30c420_0_432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304be30c420_0_432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79" name="Google Shape;579;g304be30c420_0_432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0" name="Google Shape;580;g304be30c420_0_4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250" y="1336598"/>
            <a:ext cx="7494500" cy="352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4be30c420_0_462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587" name="Google Shape;587;g304be30c420_0_46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88" name="Google Shape;588;g304be30c420_0_4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89" name="Google Shape;589;g304be30c420_0_4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590" name="Google Shape;590;g304be30c420_0_4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304be30c420_0_462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Residual Connection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304be30c420_0_462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g304be30c420_0_462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304be30c420_0_462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304be30c420_0_462"/>
          <p:cNvSpPr txBox="1"/>
          <p:nvPr/>
        </p:nvSpPr>
        <p:spPr>
          <a:xfrm>
            <a:off x="91100" y="1336600"/>
            <a:ext cx="8852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Оказывается, что, если мы будем бесконтрольно стекать наши свёртки, то, несмотря на использование relu и batch normalization, градиенты все равно будут затухать, и на первых слоях будут почти нулевыми. Интересное решение предлагают авторы архитектуры resnet: давайте будем «прокидывать» признаки на предыдущем слое мимо свёрток на следующем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Таким образом получается, что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градиент доплывет даже до самых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первых слоев, что существенно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ускоряет сходимость и качество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полученной модели.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Вопрос: почему именно сумма?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Может, лучше конкатенировать?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Авторы densenet именно такой подход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 предлагают (с оговорками), получая результаты лучше, чем у resnet.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Однако, такой подход получается вычислительно сложным и редко используется на практике.</a:t>
            </a:r>
            <a:endParaRPr/>
          </a:p>
        </p:txBody>
      </p:sp>
      <p:pic>
        <p:nvPicPr>
          <p:cNvPr id="596" name="Google Shape;596;g304be30c420_0_4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3222" y="2436697"/>
            <a:ext cx="5391125" cy="16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04be30c420_0_447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603" name="Google Shape;603;g304be30c420_0_44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604" name="Google Shape;604;g304be30c420_0_4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605" name="Google Shape;605;g304be30c420_0_4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606" name="Google Shape;606;g304be30c420_0_4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g304be30c420_0_447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ConvNeXt </a:t>
            </a:r>
            <a:r>
              <a:rPr lang="en-GB" sz="2100">
                <a:solidFill>
                  <a:schemeClr val="dk1"/>
                </a:solidFill>
              </a:rPr>
              <a:t>(2020)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304be30c420_0_447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g304be30c420_0_447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10" name="Google Shape;610;g304be30c420_0_447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g304be30c420_0_4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7662" y="1307325"/>
            <a:ext cx="4834324" cy="3696851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04be30c420_0_483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618" name="Google Shape;618;g304be30c420_0_483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619" name="Google Shape;619;g304be30c420_0_4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620" name="Google Shape;620;g304be30c420_0_4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621" name="Google Shape;621;g304be30c420_0_4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304be30c420_0_483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Transfer Learning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g304be30c420_0_483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g304be30c420_0_483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25" name="Google Shape;625;g304be30c420_0_483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Мало данных</a:t>
            </a:r>
            <a:endParaRPr/>
          </a:p>
        </p:txBody>
      </p:sp>
      <p:pic>
        <p:nvPicPr>
          <p:cNvPr id="626" name="Google Shape;626;g304be30c420_0_4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912" y="2280625"/>
            <a:ext cx="8946176" cy="2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101" name="Google Shape;101;p3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02" name="Google Shape;10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03" name="Google Shape;10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04" name="Google Shape;1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 txBox="1"/>
          <p:nvPr/>
        </p:nvSpPr>
        <p:spPr>
          <a:xfrm>
            <a:off x="931275" y="521975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0" i="0" lang="en-GB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 лекции</a:t>
            </a:r>
            <a:r>
              <a:rPr b="1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689000" y="1397900"/>
            <a:ext cx="8105400" cy="3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Что такое изображение?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Посмотрим, что может MLP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История сверточных сетей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Свертка, CNN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Pooling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Архитектуры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Практика</a:t>
            </a:r>
            <a:endParaRPr sz="17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04be30c420_0_515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633" name="Google Shape;633;g304be30c420_0_51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634" name="Google Shape;634;g304be30c420_0_5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635" name="Google Shape;635;g304be30c420_0_5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636" name="Google Shape;636;g304be30c420_0_5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304be30c420_0_515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Transfer Learning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g304be30c420_0_515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g304be30c420_0_515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40" name="Google Shape;640;g304be30c420_0_515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Чуть больше данных</a:t>
            </a:r>
            <a:endParaRPr/>
          </a:p>
        </p:txBody>
      </p:sp>
      <p:pic>
        <p:nvPicPr>
          <p:cNvPr id="641" name="Google Shape;641;g304be30c420_0_5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825" y="1974763"/>
            <a:ext cx="88963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04be30c420_0_530"/>
          <p:cNvSpPr/>
          <p:nvPr/>
        </p:nvSpPr>
        <p:spPr>
          <a:xfrm>
            <a:off x="0" y="1130713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648" name="Google Shape;648;g304be30c420_0_530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-37375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649" name="Google Shape;649;g304be30c420_0_5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189129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650" name="Google Shape;650;g304be30c420_0_5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081592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651" name="Google Shape;651;g304be30c420_0_5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189129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g304be30c420_0_530"/>
          <p:cNvSpPr txBox="1"/>
          <p:nvPr/>
        </p:nvSpPr>
        <p:spPr>
          <a:xfrm>
            <a:off x="931275" y="484600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Аугментации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304be30c420_0_530"/>
          <p:cNvSpPr txBox="1"/>
          <p:nvPr/>
        </p:nvSpPr>
        <p:spPr>
          <a:xfrm>
            <a:off x="349650" y="1394375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304be30c420_0_530"/>
          <p:cNvSpPr/>
          <p:nvPr/>
        </p:nvSpPr>
        <p:spPr>
          <a:xfrm>
            <a:off x="0" y="1130713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55" name="Google Shape;655;g304be30c420_0_530"/>
          <p:cNvSpPr txBox="1"/>
          <p:nvPr/>
        </p:nvSpPr>
        <p:spPr>
          <a:xfrm>
            <a:off x="303175" y="2757050"/>
            <a:ext cx="18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</a:t>
            </a:r>
            <a:r>
              <a:rPr lang="en-GB"/>
              <a:t>ячеслав машнов</a:t>
            </a:r>
            <a:endParaRPr/>
          </a:p>
        </p:txBody>
      </p:sp>
      <p:sp>
        <p:nvSpPr>
          <p:cNvPr id="656" name="Google Shape;656;g304be30c420_0_530"/>
          <p:cNvSpPr txBox="1"/>
          <p:nvPr/>
        </p:nvSpPr>
        <p:spPr>
          <a:xfrm>
            <a:off x="2531150" y="1299225"/>
            <a:ext cx="3267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Соня Мармеладова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#СОНЬКΔ WΔРWЕЛΔДОВΔ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СØНЪКА М ₳ R W Є L ₳ Ɖ Ø V 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Слава КПСС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Гнойный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Валентин Дядька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Бутер Бродский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Воровская Лапа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ВАЛЬЯЖНЫЙ ТОННИ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МЦ БАКЛАСАН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Птичий Пепел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Костя Гребень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мц перец хилтон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МС КУЧЕРЯВЫЙ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304be30c420_0_530"/>
          <p:cNvSpPr txBox="1"/>
          <p:nvPr/>
        </p:nvSpPr>
        <p:spPr>
          <a:xfrm>
            <a:off x="5915525" y="1299225"/>
            <a:ext cx="31155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трагедия всей жижи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Очень приятный гремлин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мс календула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МЦ Ашотик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Уличный МО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Елена Монтана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замайский жук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МИНИСТЕРСТВО ХАЙПА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 Baby Prilepin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LIL BAB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MC Фашиствующая мулатка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Ваномаг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Глеб МС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MC Лесная Пагода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Рифмабес из Дагестана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МС Душный вареник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658" name="Google Shape;658;g304be30c420_0_530"/>
          <p:cNvSpPr/>
          <p:nvPr/>
        </p:nvSpPr>
        <p:spPr>
          <a:xfrm>
            <a:off x="2040100" y="2908100"/>
            <a:ext cx="433500" cy="9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9" name="Google Shape;659;g304be30c420_0_5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188" y="4498846"/>
            <a:ext cx="2751205" cy="4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42fa18a365_0_0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666" name="Google Shape;666;g342fa18a365_0_0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667" name="Google Shape;667;g342fa18a36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668" name="Google Shape;668;g342fa18a36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669" name="Google Shape;669;g342fa18a36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g342fa18a365_0_0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Аугментации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g342fa18a365_0_0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g342fa18a365_0_0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73" name="Google Shape;673;g342fa18a365_0_0"/>
          <p:cNvSpPr txBox="1"/>
          <p:nvPr/>
        </p:nvSpPr>
        <p:spPr>
          <a:xfrm>
            <a:off x="265800" y="1336600"/>
            <a:ext cx="8321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сдвиги, повороты и отражения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добавление шума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вырезание случайной части картинки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афинные преобразования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случайное изменение оттенка\насыщенности\яркости для всей картинки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и многое другое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Идеальный способ потыкаться с ними: https://explore.albumentations.ai/</a:t>
            </a:r>
            <a:endParaRPr/>
          </a:p>
        </p:txBody>
      </p:sp>
      <p:pic>
        <p:nvPicPr>
          <p:cNvPr id="674" name="Google Shape;674;g342fa18a365_0_0" title="qr-cod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3875" y="2625225"/>
            <a:ext cx="2058224" cy="205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g342fa18a365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650" y="3364600"/>
            <a:ext cx="2774375" cy="156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04be30c420_0_553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682" name="Google Shape;682;g304be30c420_0_553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683" name="Google Shape;683;g304be30c420_0_5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684" name="Google Shape;684;g304be30c420_0_5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685" name="Google Shape;685;g304be30c420_0_5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304be30c420_0_553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Mixup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g304be30c420_0_553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g304be30c420_0_553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89" name="Google Shape;689;g304be30c420_0_553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g304be30c420_0_5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175" y="1424050"/>
            <a:ext cx="786765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04be30c420_0_569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697" name="Google Shape;697;g304be30c420_0_56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698" name="Google Shape;698;g304be30c420_0_5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699" name="Google Shape;699;g304be30c420_0_5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700" name="Google Shape;700;g304be30c420_0_5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g304be30c420_0_569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И не только M</a:t>
            </a:r>
            <a:r>
              <a:rPr lang="en-GB" sz="2100">
                <a:solidFill>
                  <a:schemeClr val="dk1"/>
                </a:solidFill>
              </a:rPr>
              <a:t>ixup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g304be30c420_0_569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g304be30c420_0_569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04" name="Google Shape;704;g304be30c420_0_569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5" name="Google Shape;705;g304be30c420_0_5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3875" y="1336600"/>
            <a:ext cx="5045250" cy="37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4be30c420_0_589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712" name="Google Shape;712;g304be30c420_0_58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713" name="Google Shape;713;g304be30c420_0_5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714" name="Google Shape;714;g304be30c420_0_5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715" name="Google Shape;715;g304be30c420_0_5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g304be30c420_0_589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TTA (Test Time Augmentation)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304be30c420_0_589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g304be30c420_0_589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19" name="Google Shape;719;g304be30c420_0_589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g304be30c420_0_5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37" y="1784788"/>
            <a:ext cx="8376125" cy="27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304be30c420_0_5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350" y="2944900"/>
            <a:ext cx="770251" cy="10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304be30c420_0_5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7950" y="2944900"/>
            <a:ext cx="770251" cy="10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304be30c420_0_5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27952" y="4018780"/>
            <a:ext cx="770251" cy="1032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g304be30c420_0_5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9875" y="3132575"/>
            <a:ext cx="2388358" cy="19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04be30c420_0_608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731" name="Google Shape;731;g304be30c420_0_608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732" name="Google Shape;732;g304be30c420_0_6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733" name="Google Shape;733;g304be30c420_0_6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734" name="Google Shape;734;g304be30c420_0_6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g304be30c420_0_608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Практика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304be30c420_0_608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304be30c420_0_608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38" name="Google Shape;738;g304be30c420_0_608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9" name="Google Shape;739;g304be30c420_0_6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0200" y="1312022"/>
            <a:ext cx="3812601" cy="3491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04be30c420_0_627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746" name="Google Shape;746;g304be30c420_0_62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747" name="Google Shape;747;g304be30c420_0_6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748" name="Google Shape;748;g304be30c420_0_6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749" name="Google Shape;749;g304be30c420_0_6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g304be30c420_0_627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Но перед практикой…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g304be30c420_0_627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g304be30c420_0_627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53" name="Google Shape;753;g304be30c420_0_627"/>
          <p:cNvSpPr txBox="1"/>
          <p:nvPr/>
        </p:nvSpPr>
        <p:spPr>
          <a:xfrm>
            <a:off x="265800" y="1336600"/>
            <a:ext cx="832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MNIST - скучно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Классификация кот/собака - скучно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Что тогда?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04be30c420_0_641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760" name="Google Shape;760;g304be30c420_0_64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761" name="Google Shape;761;g304be30c420_0_6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762" name="Google Shape;762;g304be30c420_0_6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763" name="Google Shape;763;g304be30c420_0_6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g304be30c420_0_641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Но перед практикой…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g304be30c420_0_641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304be30c420_0_641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67" name="Google Shape;767;g304be30c420_0_641"/>
          <p:cNvSpPr txBox="1"/>
          <p:nvPr/>
        </p:nvSpPr>
        <p:spPr>
          <a:xfrm>
            <a:off x="265800" y="1336600"/>
            <a:ext cx="8321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Предлагаю немного залезть в аудио-домен.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Что если мы хотим увидеть, как изменяются частоты в аудиосигнале? Труба играет несколько нот, и все они имеют разные частоты. Проблема в том, что спектр показывает только застывший снимок частот в данный момент времени. Решение состоит в том, чтобы взять несколько ДПФ, каждый из которых охватывает лишь небольшой отрезок времени, и сложить полученные спектры вместе в </a:t>
            </a:r>
            <a:r>
              <a:rPr b="1" lang="en-GB"/>
              <a:t>спектрограмму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Спектрограмма представляет собой график изменения частотного содержания звукового сигнала во времени. Она позволяет увидеть время, частоту, и амплитуду на одном графике. Алгоритм, выполняющий эти вычисления, называется ОПФ или Оконное Преобразование Фурье (Short Time Fourier Transform - STFT).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04be30c420_0_656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774" name="Google Shape;774;g304be30c420_0_65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775" name="Google Shape;775;g304be30c420_0_6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776" name="Google Shape;776;g304be30c420_0_6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777" name="Google Shape;777;g304be30c420_0_6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g304be30c420_0_656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Но перед практикой…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g304be30c420_0_656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304be30c420_0_656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81" name="Google Shape;781;g304be30c420_0_656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2" name="Google Shape;782;g304be30c420_0_6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950" y="1557175"/>
            <a:ext cx="7502100" cy="300085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32c3b9b15_0_25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115" name="Google Shape;115;g3332c3b9b15_0_2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16" name="Google Shape;116;g3332c3b9b15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17" name="Google Shape;117;g3332c3b9b15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18" name="Google Shape;118;g3332c3b9b15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332c3b9b15_0_25"/>
          <p:cNvSpPr txBox="1"/>
          <p:nvPr/>
        </p:nvSpPr>
        <p:spPr>
          <a:xfrm>
            <a:off x="931275" y="521975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Что такое изображение</a:t>
            </a:r>
            <a:r>
              <a:rPr b="1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3332c3b9b15_0_25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3332c3b9b15_0_25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3332c3b9b15_0_25"/>
          <p:cNvSpPr txBox="1"/>
          <p:nvPr/>
        </p:nvSpPr>
        <p:spPr>
          <a:xfrm>
            <a:off x="514100" y="1495650"/>
            <a:ext cx="81081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g3332c3b9b15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0513" y="1336599"/>
            <a:ext cx="5335275" cy="35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04be30c420_0_670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789" name="Google Shape;789;g304be30c420_0_670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790" name="Google Shape;790;g304be30c420_0_6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791" name="Google Shape;791;g304be30c420_0_6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792" name="Google Shape;792;g304be30c420_0_6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g304be30c420_0_670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Но перед практикой…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304be30c420_0_670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g304be30c420_0_670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96" name="Google Shape;796;g304be30c420_0_670"/>
          <p:cNvSpPr txBox="1"/>
          <p:nvPr/>
        </p:nvSpPr>
        <p:spPr>
          <a:xfrm>
            <a:off x="265800" y="1336600"/>
            <a:ext cx="8321400" cy="22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Мел-спектрограмма - это разновидность спектрограммы, которая широко используется в задачах обработки речи и машинного обучения. Она похожа на спектрограмму тем, что показывает частотное содержание аудиосигнала во времени, но на другой частотной оси.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В стандартной спектрограмме частотная ось линейна и измеряется в герцах (Гц). Однако слуховая система человека более чувствительна к изменениям на низких частотах, чем на высоких, и эта чувствительность уменьшается логарифмически с увеличением частоты. Шкала Мэл - это перцептивная шкала, которая аппроксимирует нелинейную частотную характеристику человеческого уха.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04be30c420_0_685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803" name="Google Shape;803;g304be30c420_0_68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804" name="Google Shape;804;g304be30c420_0_6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805" name="Google Shape;805;g304be30c420_0_6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806" name="Google Shape;806;g304be30c420_0_6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g304be30c420_0_685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Но перед практикой…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g304be30c420_0_685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g304be30c420_0_685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810" name="Google Shape;810;g304be30c420_0_685"/>
          <p:cNvSpPr txBox="1"/>
          <p:nvPr/>
        </p:nvSpPr>
        <p:spPr>
          <a:xfrm>
            <a:off x="265800" y="1336600"/>
            <a:ext cx="8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1" name="Google Shape;811;g304be30c420_0_6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613" y="1736789"/>
            <a:ext cx="7718775" cy="299802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04be30c420_0_699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818" name="Google Shape;818;g304be30c420_0_69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819" name="Google Shape;819;g304be30c420_0_6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820" name="Google Shape;820;g304be30c420_0_6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821" name="Google Shape;821;g304be30c420_0_6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g304be30c420_0_699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Что будем делать?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g304be30c420_0_699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g304be30c420_0_699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825" name="Google Shape;825;g304be30c420_0_699"/>
          <p:cNvSpPr txBox="1"/>
          <p:nvPr/>
        </p:nvSpPr>
        <p:spPr>
          <a:xfrm>
            <a:off x="265800" y="1336600"/>
            <a:ext cx="8321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Загрузим датасет аудио, переведем в мел-спектрограммы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Немного посмотрим аугментации для спектрограмм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Напишем простую CNN и обучим на классификацию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Дообучим предобученную модель из timm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Сравним результаты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Потыкаем TTA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04be30c420_0_713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832" name="Google Shape;832;g304be30c420_0_713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833" name="Google Shape;833;g304be30c420_0_7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834" name="Google Shape;834;g304be30c420_0_7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835" name="Google Shape;835;g304be30c420_0_7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g304be30c420_0_713"/>
          <p:cNvSpPr txBox="1"/>
          <p:nvPr/>
        </p:nvSpPr>
        <p:spPr>
          <a:xfrm>
            <a:off x="931275" y="521975"/>
            <a:ext cx="592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Если вам это показалось интересным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g304be30c420_0_713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g304be30c420_0_713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839" name="Google Shape;839;g304be30c420_0_713"/>
          <p:cNvSpPr txBox="1"/>
          <p:nvPr/>
        </p:nvSpPr>
        <p:spPr>
          <a:xfrm>
            <a:off x="265800" y="1336600"/>
            <a:ext cx="83214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У меня тоже есть птички: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https://www.kaggle.com/competitions/birdclef-2025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0" name="Google Shape;840;g304be30c420_0_7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1740"/>
            <a:ext cx="4508625" cy="2511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g304be30c420_0_7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300" y="1729850"/>
            <a:ext cx="4333850" cy="34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4be30c420_0_172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130" name="Google Shape;130;g304be30c420_0_17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31" name="Google Shape;131;g304be30c420_0_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32" name="Google Shape;132;g304be30c420_0_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33" name="Google Shape;133;g304be30c420_0_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04be30c420_0_172"/>
          <p:cNvSpPr txBox="1"/>
          <p:nvPr/>
        </p:nvSpPr>
        <p:spPr>
          <a:xfrm>
            <a:off x="931275" y="521975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Что такое изображение (цветное)</a:t>
            </a:r>
            <a:r>
              <a:rPr b="1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304be30c420_0_172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04be30c420_0_172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304be30c420_0_172"/>
          <p:cNvSpPr txBox="1"/>
          <p:nvPr/>
        </p:nvSpPr>
        <p:spPr>
          <a:xfrm>
            <a:off x="514100" y="1495650"/>
            <a:ext cx="81081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g304be30c420_0_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550" y="1372225"/>
            <a:ext cx="6182551" cy="16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304be30c420_0_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6250" y="3053425"/>
            <a:ext cx="3163801" cy="1863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4be30c420_0_6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146" name="Google Shape;146;g304be30c420_0_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47" name="Google Shape;147;g304be30c420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48" name="Google Shape;148;g304be30c420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49" name="Google Shape;149;g304be30c420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304be30c420_0_6"/>
          <p:cNvSpPr txBox="1"/>
          <p:nvPr/>
        </p:nvSpPr>
        <p:spPr>
          <a:xfrm>
            <a:off x="931275" y="521975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Что такое изображение</a:t>
            </a:r>
            <a:r>
              <a:rPr b="1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04be30c420_0_6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04be30c420_0_6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04be30c420_0_6"/>
          <p:cNvSpPr txBox="1"/>
          <p:nvPr/>
        </p:nvSpPr>
        <p:spPr>
          <a:xfrm>
            <a:off x="514100" y="1495650"/>
            <a:ext cx="81081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g304be30c420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750" y="1217200"/>
            <a:ext cx="8584800" cy="3468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0ea14037b_0_93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161" name="Google Shape;161;g340ea14037b_0_93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62" name="Google Shape;162;g340ea14037b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63" name="Google Shape;163;g340ea14037b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64" name="Google Shape;164;g340ea14037b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40ea14037b_0_93"/>
          <p:cNvSpPr txBox="1"/>
          <p:nvPr/>
        </p:nvSpPr>
        <p:spPr>
          <a:xfrm>
            <a:off x="931275" y="521975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Применим старые знания. MLP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340ea14037b_0_93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340ea14037b_0_93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340ea14037b_0_93"/>
          <p:cNvSpPr txBox="1"/>
          <p:nvPr/>
        </p:nvSpPr>
        <p:spPr>
          <a:xfrm>
            <a:off x="514100" y="1495650"/>
            <a:ext cx="81081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ulti-Layer Perceptron (MLP)/Deep Neural Networks (DNN) – Crash Course in  Deep Learning" id="169" name="Google Shape;169;g340ea14037b_0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4475" y="1566938"/>
            <a:ext cx="546735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4be30c420_0_21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а, белый, черно-белый&#10;&#10;Автоматически созданное описание" id="176" name="Google Shape;176;g304be30c420_0_2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4016" y="0"/>
            <a:ext cx="326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77" name="Google Shape;177;g304be30c420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6393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78" name="Google Shape;178;g304be30c420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4362" y="1118967"/>
            <a:ext cx="9758362" cy="9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зеленый, Бирюза, Прямоугольник&#10;&#10;Автоматически созданное описание" id="179" name="Google Shape;179;g304be30c420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860" y="226504"/>
            <a:ext cx="3812612" cy="4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04be30c420_0_21"/>
          <p:cNvSpPr txBox="1"/>
          <p:nvPr/>
        </p:nvSpPr>
        <p:spPr>
          <a:xfrm>
            <a:off x="931275" y="521975"/>
            <a:ext cx="481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sz="2100">
                <a:solidFill>
                  <a:schemeClr val="dk1"/>
                </a:solidFill>
              </a:rPr>
              <a:t>Применим старые знания. MLP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79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304be30c420_0_21"/>
          <p:cNvSpPr txBox="1"/>
          <p:nvPr/>
        </p:nvSpPr>
        <p:spPr>
          <a:xfrm>
            <a:off x="349650" y="1431750"/>
            <a:ext cx="8444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304be30c420_0_21"/>
          <p:cNvSpPr/>
          <p:nvPr/>
        </p:nvSpPr>
        <p:spPr>
          <a:xfrm>
            <a:off x="0" y="1168088"/>
            <a:ext cx="9144000" cy="39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304be30c420_0_21"/>
          <p:cNvSpPr txBox="1"/>
          <p:nvPr/>
        </p:nvSpPr>
        <p:spPr>
          <a:xfrm>
            <a:off x="514100" y="1495650"/>
            <a:ext cx="81081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g304be30c420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1638" y="1500138"/>
            <a:ext cx="5880724" cy="33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